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83" r:id="rId5"/>
    <p:sldId id="284" r:id="rId6"/>
    <p:sldId id="275" r:id="rId7"/>
    <p:sldId id="282" r:id="rId8"/>
    <p:sldId id="285" r:id="rId9"/>
    <p:sldId id="266" r:id="rId10"/>
    <p:sldId id="278" r:id="rId11"/>
    <p:sldId id="271" r:id="rId12"/>
    <p:sldId id="263" r:id="rId13"/>
    <p:sldId id="277" r:id="rId14"/>
    <p:sldId id="270" r:id="rId15"/>
    <p:sldId id="276" r:id="rId16"/>
    <p:sldId id="273" r:id="rId17"/>
    <p:sldId id="26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 err="1"/>
            <a:t>OMDb</a:t>
          </a:r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/>
      <dgm:spPr/>
      <dgm:t>
        <a:bodyPr/>
        <a:lstStyle/>
        <a:p>
          <a:r>
            <a:rPr lang="en-US" dirty="0"/>
            <a:t>Popularity - Only 9,043 data available out of 84,294 titles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Kaggle</a:t>
          </a:r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/>
      <dgm:spPr/>
      <dgm:t>
        <a:bodyPr/>
        <a:lstStyle/>
        <a:p>
          <a:r>
            <a:rPr lang="en-US" dirty="0"/>
            <a:t>Netflix titles -568 titles with data available for only 44 original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-711" custLinFactNeighborY="0"/>
      <dgm:spPr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E141EE-42F1-474E-A01B-596B82FE0B2A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5FD297-2AFA-4848-BF09-1FED19445E3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/>
            <a:t>TMDb</a:t>
          </a:r>
          <a:endParaRPr lang="en-US" dirty="0"/>
        </a:p>
      </dgm:t>
    </dgm:pt>
    <dgm:pt modelId="{D29EE281-6A48-4272-9FA8-5B8BE6F8AFFE}" type="parTrans" cxnId="{1342B97B-744E-4EE9-8844-23A4D9CAC739}">
      <dgm:prSet/>
      <dgm:spPr/>
      <dgm:t>
        <a:bodyPr/>
        <a:lstStyle/>
        <a:p>
          <a:endParaRPr lang="en-US"/>
        </a:p>
      </dgm:t>
    </dgm:pt>
    <dgm:pt modelId="{2AB5C6EB-83DF-45B0-9A4D-93D09FA607D7}" type="sibTrans" cxnId="{1342B97B-744E-4EE9-8844-23A4D9CAC739}">
      <dgm:prSet/>
      <dgm:spPr/>
      <dgm:t>
        <a:bodyPr/>
        <a:lstStyle/>
        <a:p>
          <a:endParaRPr lang="en-US"/>
        </a:p>
      </dgm:t>
    </dgm:pt>
    <dgm:pt modelId="{A3AE688E-E18F-40F7-8F25-48E1178312C6}">
      <dgm:prSet phldrT="[Text]"/>
      <dgm:spPr/>
      <dgm:t>
        <a:bodyPr/>
        <a:lstStyle/>
        <a:p>
          <a:r>
            <a:rPr lang="en-US" dirty="0"/>
            <a:t>Budget</a:t>
          </a:r>
        </a:p>
      </dgm:t>
    </dgm:pt>
    <dgm:pt modelId="{81C5838B-E33E-4BD6-A706-F738C6191772}" type="parTrans" cxnId="{9988047A-4350-4DFD-8F58-551884853B3B}">
      <dgm:prSet/>
      <dgm:spPr/>
      <dgm:t>
        <a:bodyPr/>
        <a:lstStyle/>
        <a:p>
          <a:endParaRPr lang="en-US"/>
        </a:p>
      </dgm:t>
    </dgm:pt>
    <dgm:pt modelId="{CE085226-409E-4E07-AFF2-9C0A4020C062}" type="sibTrans" cxnId="{9988047A-4350-4DFD-8F58-551884853B3B}">
      <dgm:prSet/>
      <dgm:spPr/>
      <dgm:t>
        <a:bodyPr/>
        <a:lstStyle/>
        <a:p>
          <a:endParaRPr lang="en-US"/>
        </a:p>
      </dgm:t>
    </dgm:pt>
    <dgm:pt modelId="{035CD899-D31C-4620-BCDC-27ED09A4F7DF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IMDb</a:t>
          </a:r>
        </a:p>
      </dgm:t>
    </dgm:pt>
    <dgm:pt modelId="{7FB6B6EC-4D04-44F0-938C-61A348EE35BD}" type="parTrans" cxnId="{F3C00E57-4E88-403D-B0DB-81D3D21A027F}">
      <dgm:prSet/>
      <dgm:spPr/>
      <dgm:t>
        <a:bodyPr/>
        <a:lstStyle/>
        <a:p>
          <a:endParaRPr lang="en-US"/>
        </a:p>
      </dgm:t>
    </dgm:pt>
    <dgm:pt modelId="{5D7E04C6-C68B-4763-8F7D-DD3A0F599C76}" type="sibTrans" cxnId="{F3C00E57-4E88-403D-B0DB-81D3D21A027F}">
      <dgm:prSet/>
      <dgm:spPr/>
      <dgm:t>
        <a:bodyPr/>
        <a:lstStyle/>
        <a:p>
          <a:endParaRPr lang="en-US"/>
        </a:p>
      </dgm:t>
    </dgm:pt>
    <dgm:pt modelId="{CDA39A53-9D1B-4B7C-A035-FC68A386ED07}">
      <dgm:prSet phldrT="[Text]"/>
      <dgm:spPr/>
      <dgm:t>
        <a:bodyPr/>
        <a:lstStyle/>
        <a:p>
          <a:r>
            <a:rPr lang="en-US" dirty="0"/>
            <a:t>Movie Titles</a:t>
          </a:r>
        </a:p>
      </dgm:t>
    </dgm:pt>
    <dgm:pt modelId="{8F098D1E-F6C0-48F4-84F1-4DDCB51C5A05}" type="parTrans" cxnId="{EC75F4BC-CC6D-40EF-A1B6-B68E9F7503C5}">
      <dgm:prSet/>
      <dgm:spPr/>
      <dgm:t>
        <a:bodyPr/>
        <a:lstStyle/>
        <a:p>
          <a:endParaRPr lang="en-US"/>
        </a:p>
      </dgm:t>
    </dgm:pt>
    <dgm:pt modelId="{EEDA4098-83DD-44C5-BD1E-7C8D540FB394}" type="sibTrans" cxnId="{EC75F4BC-CC6D-40EF-A1B6-B68E9F7503C5}">
      <dgm:prSet/>
      <dgm:spPr/>
      <dgm:t>
        <a:bodyPr/>
        <a:lstStyle/>
        <a:p>
          <a:endParaRPr lang="en-US"/>
        </a:p>
      </dgm:t>
    </dgm:pt>
    <dgm:pt modelId="{16923041-5763-49C5-A8AB-48C22428DFEB}">
      <dgm:prSet phldrT="[Text]"/>
      <dgm:spPr/>
      <dgm:t>
        <a:bodyPr/>
        <a:lstStyle/>
        <a:p>
          <a:r>
            <a:rPr lang="en-US" dirty="0"/>
            <a:t>Revenue</a:t>
          </a:r>
        </a:p>
      </dgm:t>
    </dgm:pt>
    <dgm:pt modelId="{3754A3BE-BD0F-4223-90B2-62BB1ECF868B}" type="parTrans" cxnId="{303C9AD2-A1BA-4A19-819C-5885C9A831AC}">
      <dgm:prSet/>
      <dgm:spPr/>
      <dgm:t>
        <a:bodyPr/>
        <a:lstStyle/>
        <a:p>
          <a:endParaRPr lang="en-US"/>
        </a:p>
      </dgm:t>
    </dgm:pt>
    <dgm:pt modelId="{76D1B60B-E395-4765-908E-231B24BB5583}" type="sibTrans" cxnId="{303C9AD2-A1BA-4A19-819C-5885C9A831AC}">
      <dgm:prSet/>
      <dgm:spPr/>
      <dgm:t>
        <a:bodyPr/>
        <a:lstStyle/>
        <a:p>
          <a:endParaRPr lang="en-US"/>
        </a:p>
      </dgm:t>
    </dgm:pt>
    <dgm:pt modelId="{D97101A7-969D-4BF6-80D9-40EABC451F48}">
      <dgm:prSet phldrT="[Text]"/>
      <dgm:spPr/>
      <dgm:t>
        <a:bodyPr/>
        <a:lstStyle/>
        <a:p>
          <a:r>
            <a:rPr lang="en-US" dirty="0"/>
            <a:t>Genres</a:t>
          </a:r>
        </a:p>
      </dgm:t>
    </dgm:pt>
    <dgm:pt modelId="{3D44302F-3564-429F-88C3-A242A1DE6251}" type="parTrans" cxnId="{FEF8926A-E398-4D7C-A60B-F661CF6BDBA9}">
      <dgm:prSet/>
      <dgm:spPr/>
      <dgm:t>
        <a:bodyPr/>
        <a:lstStyle/>
        <a:p>
          <a:endParaRPr lang="en-US"/>
        </a:p>
      </dgm:t>
    </dgm:pt>
    <dgm:pt modelId="{27684DD7-E973-4FDC-B538-6954ACA0B9A0}" type="sibTrans" cxnId="{FEF8926A-E398-4D7C-A60B-F661CF6BDBA9}">
      <dgm:prSet/>
      <dgm:spPr/>
      <dgm:t>
        <a:bodyPr/>
        <a:lstStyle/>
        <a:p>
          <a:endParaRPr lang="en-US"/>
        </a:p>
      </dgm:t>
    </dgm:pt>
    <dgm:pt modelId="{07769DFB-FABA-460F-AF65-6615095C9A2B}">
      <dgm:prSet phldrT="[Text]"/>
      <dgm:spPr/>
      <dgm:t>
        <a:bodyPr/>
        <a:lstStyle/>
        <a:p>
          <a:r>
            <a:rPr lang="en-US" dirty="0"/>
            <a:t>IMDb Ratings</a:t>
          </a:r>
        </a:p>
      </dgm:t>
    </dgm:pt>
    <dgm:pt modelId="{B2615B9F-8CA4-45A7-8713-948FD390A9CD}" type="parTrans" cxnId="{2382FC53-795C-4605-9B30-DBCC9BE5C09C}">
      <dgm:prSet/>
      <dgm:spPr/>
      <dgm:t>
        <a:bodyPr/>
        <a:lstStyle/>
        <a:p>
          <a:endParaRPr lang="en-US"/>
        </a:p>
      </dgm:t>
    </dgm:pt>
    <dgm:pt modelId="{978A38FF-DEF5-4315-95E8-D7982A0DB226}" type="sibTrans" cxnId="{2382FC53-795C-4605-9B30-DBCC9BE5C09C}">
      <dgm:prSet/>
      <dgm:spPr/>
      <dgm:t>
        <a:bodyPr/>
        <a:lstStyle/>
        <a:p>
          <a:endParaRPr lang="en-US"/>
        </a:p>
      </dgm:t>
    </dgm:pt>
    <dgm:pt modelId="{86049F6B-2EF3-45F9-A319-3363E9B02CA7}" type="pres">
      <dgm:prSet presAssocID="{87E141EE-42F1-474E-A01B-596B82FE0B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6C8B3D3-7970-479E-978C-EF2D91C2D300}" type="pres">
      <dgm:prSet presAssocID="{87E141EE-42F1-474E-A01B-596B82FE0B2A}" presName="cycle" presStyleCnt="0"/>
      <dgm:spPr/>
    </dgm:pt>
    <dgm:pt modelId="{8F184D63-1BE9-4E14-B9AE-9393D9B93FB3}" type="pres">
      <dgm:prSet presAssocID="{87E141EE-42F1-474E-A01B-596B82FE0B2A}" presName="centerShape" presStyleCnt="0"/>
      <dgm:spPr/>
    </dgm:pt>
    <dgm:pt modelId="{E5F4F434-58AD-4C99-98D7-D33E8CA7C88A}" type="pres">
      <dgm:prSet presAssocID="{87E141EE-42F1-474E-A01B-596B82FE0B2A}" presName="connSite" presStyleLbl="node1" presStyleIdx="0" presStyleCnt="3"/>
      <dgm:spPr/>
    </dgm:pt>
    <dgm:pt modelId="{E5E15F75-21AD-4157-81C4-1AD46BD1ED40}" type="pres">
      <dgm:prSet presAssocID="{87E141EE-42F1-474E-A01B-596B82FE0B2A}" presName="visible" presStyleLbl="node1" presStyleIdx="0" presStyleCnt="3" custScaleX="101970" custScaleY="105096" custLinFactNeighborX="6461" custLinFactNeighborY="0"/>
      <dgm:spPr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"/>
        </a:ext>
      </dgm:extLst>
    </dgm:pt>
    <dgm:pt modelId="{64959A5E-2153-40FB-9FF5-B1F5A1D09FC3}" type="pres">
      <dgm:prSet presAssocID="{D29EE281-6A48-4272-9FA8-5B8BE6F8AFFE}" presName="Name25" presStyleLbl="parChTrans1D1" presStyleIdx="0" presStyleCnt="2"/>
      <dgm:spPr/>
    </dgm:pt>
    <dgm:pt modelId="{53485B6E-48D9-4DAE-BC04-1D2805CC4EAB}" type="pres">
      <dgm:prSet presAssocID="{365FD297-2AFA-4848-BF09-1FED19445E39}" presName="node" presStyleCnt="0"/>
      <dgm:spPr/>
    </dgm:pt>
    <dgm:pt modelId="{53A7F1BE-678D-4AC6-810A-F209FC1142D9}" type="pres">
      <dgm:prSet presAssocID="{365FD297-2AFA-4848-BF09-1FED19445E39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96D8A5D3-2C6C-43B7-8F5D-A4D7BA0DC8C1}" type="pres">
      <dgm:prSet presAssocID="{365FD297-2AFA-4848-BF09-1FED19445E39}" presName="childNode" presStyleLbl="revTx" presStyleIdx="0" presStyleCnt="2">
        <dgm:presLayoutVars>
          <dgm:bulletEnabled val="1"/>
        </dgm:presLayoutVars>
      </dgm:prSet>
      <dgm:spPr/>
    </dgm:pt>
    <dgm:pt modelId="{DC7F2EEE-F0DB-4DED-9E46-FCBE2EA09DE4}" type="pres">
      <dgm:prSet presAssocID="{7FB6B6EC-4D04-44F0-938C-61A348EE35BD}" presName="Name25" presStyleLbl="parChTrans1D1" presStyleIdx="1" presStyleCnt="2"/>
      <dgm:spPr/>
    </dgm:pt>
    <dgm:pt modelId="{AF882185-7F0A-4474-835B-763AE0BFF069}" type="pres">
      <dgm:prSet presAssocID="{035CD899-D31C-4620-BCDC-27ED09A4F7DF}" presName="node" presStyleCnt="0"/>
      <dgm:spPr/>
    </dgm:pt>
    <dgm:pt modelId="{87689D0B-E76C-4FCC-86FC-8A93030F293B}" type="pres">
      <dgm:prSet presAssocID="{035CD899-D31C-4620-BCDC-27ED09A4F7DF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471A5448-AB88-4127-9DC6-90630BF695AE}" type="pres">
      <dgm:prSet presAssocID="{035CD899-D31C-4620-BCDC-27ED09A4F7DF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39273015-13FA-4AA2-8A6B-545215050189}" type="presOf" srcId="{035CD899-D31C-4620-BCDC-27ED09A4F7DF}" destId="{87689D0B-E76C-4FCC-86FC-8A93030F293B}" srcOrd="0" destOrd="0" presId="urn:microsoft.com/office/officeart/2005/8/layout/radial2"/>
    <dgm:cxn modelId="{67841738-898E-421F-8931-2279A593306F}" type="presOf" srcId="{7FB6B6EC-4D04-44F0-938C-61A348EE35BD}" destId="{DC7F2EEE-F0DB-4DED-9E46-FCBE2EA09DE4}" srcOrd="0" destOrd="0" presId="urn:microsoft.com/office/officeart/2005/8/layout/radial2"/>
    <dgm:cxn modelId="{776EB943-0FD7-42C2-B790-37CA75E79608}" type="presOf" srcId="{07769DFB-FABA-460F-AF65-6615095C9A2B}" destId="{471A5448-AB88-4127-9DC6-90630BF695AE}" srcOrd="0" destOrd="1" presId="urn:microsoft.com/office/officeart/2005/8/layout/radial2"/>
    <dgm:cxn modelId="{FEF8926A-E398-4D7C-A60B-F661CF6BDBA9}" srcId="{365FD297-2AFA-4848-BF09-1FED19445E39}" destId="{D97101A7-969D-4BF6-80D9-40EABC451F48}" srcOrd="2" destOrd="0" parTransId="{3D44302F-3564-429F-88C3-A242A1DE6251}" sibTransId="{27684DD7-E973-4FDC-B538-6954ACA0B9A0}"/>
    <dgm:cxn modelId="{367E8A6C-BEBA-4B7F-A84C-5B13C1228E74}" type="presOf" srcId="{D97101A7-969D-4BF6-80D9-40EABC451F48}" destId="{96D8A5D3-2C6C-43B7-8F5D-A4D7BA0DC8C1}" srcOrd="0" destOrd="2" presId="urn:microsoft.com/office/officeart/2005/8/layout/radial2"/>
    <dgm:cxn modelId="{E2AB794E-28AD-4CDA-B1D2-BBF3812D6B92}" type="presOf" srcId="{CDA39A53-9D1B-4B7C-A035-FC68A386ED07}" destId="{471A5448-AB88-4127-9DC6-90630BF695AE}" srcOrd="0" destOrd="0" presId="urn:microsoft.com/office/officeart/2005/8/layout/radial2"/>
    <dgm:cxn modelId="{A8196F50-F88D-4DE2-8F65-BFC320181ACA}" type="presOf" srcId="{D29EE281-6A48-4272-9FA8-5B8BE6F8AFFE}" destId="{64959A5E-2153-40FB-9FF5-B1F5A1D09FC3}" srcOrd="0" destOrd="0" presId="urn:microsoft.com/office/officeart/2005/8/layout/radial2"/>
    <dgm:cxn modelId="{2382FC53-795C-4605-9B30-DBCC9BE5C09C}" srcId="{035CD899-D31C-4620-BCDC-27ED09A4F7DF}" destId="{07769DFB-FABA-460F-AF65-6615095C9A2B}" srcOrd="1" destOrd="0" parTransId="{B2615B9F-8CA4-45A7-8713-948FD390A9CD}" sibTransId="{978A38FF-DEF5-4315-95E8-D7982A0DB226}"/>
    <dgm:cxn modelId="{89B38356-4560-4CCD-A4FE-CD6C86E7EA03}" type="presOf" srcId="{16923041-5763-49C5-A8AB-48C22428DFEB}" destId="{96D8A5D3-2C6C-43B7-8F5D-A4D7BA0DC8C1}" srcOrd="0" destOrd="1" presId="urn:microsoft.com/office/officeart/2005/8/layout/radial2"/>
    <dgm:cxn modelId="{F3C00E57-4E88-403D-B0DB-81D3D21A027F}" srcId="{87E141EE-42F1-474E-A01B-596B82FE0B2A}" destId="{035CD899-D31C-4620-BCDC-27ED09A4F7DF}" srcOrd="1" destOrd="0" parTransId="{7FB6B6EC-4D04-44F0-938C-61A348EE35BD}" sibTransId="{5D7E04C6-C68B-4763-8F7D-DD3A0F599C76}"/>
    <dgm:cxn modelId="{9988047A-4350-4DFD-8F58-551884853B3B}" srcId="{365FD297-2AFA-4848-BF09-1FED19445E39}" destId="{A3AE688E-E18F-40F7-8F25-48E1178312C6}" srcOrd="0" destOrd="0" parTransId="{81C5838B-E33E-4BD6-A706-F738C6191772}" sibTransId="{CE085226-409E-4E07-AFF2-9C0A4020C062}"/>
    <dgm:cxn modelId="{9E853F7A-EAA9-41C8-9A17-80EB46EF471D}" type="presOf" srcId="{365FD297-2AFA-4848-BF09-1FED19445E39}" destId="{53A7F1BE-678D-4AC6-810A-F209FC1142D9}" srcOrd="0" destOrd="0" presId="urn:microsoft.com/office/officeart/2005/8/layout/radial2"/>
    <dgm:cxn modelId="{1342B97B-744E-4EE9-8844-23A4D9CAC739}" srcId="{87E141EE-42F1-474E-A01B-596B82FE0B2A}" destId="{365FD297-2AFA-4848-BF09-1FED19445E39}" srcOrd="0" destOrd="0" parTransId="{D29EE281-6A48-4272-9FA8-5B8BE6F8AFFE}" sibTransId="{2AB5C6EB-83DF-45B0-9A4D-93D09FA607D7}"/>
    <dgm:cxn modelId="{8E92FA92-3C9D-48FB-B9B6-921C731D495A}" type="presOf" srcId="{A3AE688E-E18F-40F7-8F25-48E1178312C6}" destId="{96D8A5D3-2C6C-43B7-8F5D-A4D7BA0DC8C1}" srcOrd="0" destOrd="0" presId="urn:microsoft.com/office/officeart/2005/8/layout/radial2"/>
    <dgm:cxn modelId="{2D114FA0-9651-4FF1-835C-194AA587EE8D}" type="presOf" srcId="{87E141EE-42F1-474E-A01B-596B82FE0B2A}" destId="{86049F6B-2EF3-45F9-A319-3363E9B02CA7}" srcOrd="0" destOrd="0" presId="urn:microsoft.com/office/officeart/2005/8/layout/radial2"/>
    <dgm:cxn modelId="{EC75F4BC-CC6D-40EF-A1B6-B68E9F7503C5}" srcId="{035CD899-D31C-4620-BCDC-27ED09A4F7DF}" destId="{CDA39A53-9D1B-4B7C-A035-FC68A386ED07}" srcOrd="0" destOrd="0" parTransId="{8F098D1E-F6C0-48F4-84F1-4DDCB51C5A05}" sibTransId="{EEDA4098-83DD-44C5-BD1E-7C8D540FB394}"/>
    <dgm:cxn modelId="{303C9AD2-A1BA-4A19-819C-5885C9A831AC}" srcId="{365FD297-2AFA-4848-BF09-1FED19445E39}" destId="{16923041-5763-49C5-A8AB-48C22428DFEB}" srcOrd="1" destOrd="0" parTransId="{3754A3BE-BD0F-4223-90B2-62BB1ECF868B}" sibTransId="{76D1B60B-E395-4765-908E-231B24BB5583}"/>
    <dgm:cxn modelId="{CA6B1C59-9FA6-48D3-A5C7-DC3930F7CD81}" type="presParOf" srcId="{86049F6B-2EF3-45F9-A319-3363E9B02CA7}" destId="{76C8B3D3-7970-479E-978C-EF2D91C2D300}" srcOrd="0" destOrd="0" presId="urn:microsoft.com/office/officeart/2005/8/layout/radial2"/>
    <dgm:cxn modelId="{365DA3E0-1F10-4ADE-B6E5-8CBAE12323D2}" type="presParOf" srcId="{76C8B3D3-7970-479E-978C-EF2D91C2D300}" destId="{8F184D63-1BE9-4E14-B9AE-9393D9B93FB3}" srcOrd="0" destOrd="0" presId="urn:microsoft.com/office/officeart/2005/8/layout/radial2"/>
    <dgm:cxn modelId="{790DE18B-8885-44F7-B092-DE824732FA9A}" type="presParOf" srcId="{8F184D63-1BE9-4E14-B9AE-9393D9B93FB3}" destId="{E5F4F434-58AD-4C99-98D7-D33E8CA7C88A}" srcOrd="0" destOrd="0" presId="urn:microsoft.com/office/officeart/2005/8/layout/radial2"/>
    <dgm:cxn modelId="{1F0A2C99-330C-4597-B411-57B702DA71F7}" type="presParOf" srcId="{8F184D63-1BE9-4E14-B9AE-9393D9B93FB3}" destId="{E5E15F75-21AD-4157-81C4-1AD46BD1ED40}" srcOrd="1" destOrd="0" presId="urn:microsoft.com/office/officeart/2005/8/layout/radial2"/>
    <dgm:cxn modelId="{6CE0EFC0-60FD-42CA-B609-6F63D0608DBB}" type="presParOf" srcId="{76C8B3D3-7970-479E-978C-EF2D91C2D300}" destId="{64959A5E-2153-40FB-9FF5-B1F5A1D09FC3}" srcOrd="1" destOrd="0" presId="urn:microsoft.com/office/officeart/2005/8/layout/radial2"/>
    <dgm:cxn modelId="{92C27E76-BC89-416E-830A-5CCE25BF9299}" type="presParOf" srcId="{76C8B3D3-7970-479E-978C-EF2D91C2D300}" destId="{53485B6E-48D9-4DAE-BC04-1D2805CC4EAB}" srcOrd="2" destOrd="0" presId="urn:microsoft.com/office/officeart/2005/8/layout/radial2"/>
    <dgm:cxn modelId="{EC1A1137-4569-4A49-8EA2-9A7D31202D8C}" type="presParOf" srcId="{53485B6E-48D9-4DAE-BC04-1D2805CC4EAB}" destId="{53A7F1BE-678D-4AC6-810A-F209FC1142D9}" srcOrd="0" destOrd="0" presId="urn:microsoft.com/office/officeart/2005/8/layout/radial2"/>
    <dgm:cxn modelId="{0A4B3684-6F99-40C2-AF13-45BD69386977}" type="presParOf" srcId="{53485B6E-48D9-4DAE-BC04-1D2805CC4EAB}" destId="{96D8A5D3-2C6C-43B7-8F5D-A4D7BA0DC8C1}" srcOrd="1" destOrd="0" presId="urn:microsoft.com/office/officeart/2005/8/layout/radial2"/>
    <dgm:cxn modelId="{569D2AE3-E894-43C8-AADD-566B813CD028}" type="presParOf" srcId="{76C8B3D3-7970-479E-978C-EF2D91C2D300}" destId="{DC7F2EEE-F0DB-4DED-9E46-FCBE2EA09DE4}" srcOrd="3" destOrd="0" presId="urn:microsoft.com/office/officeart/2005/8/layout/radial2"/>
    <dgm:cxn modelId="{251D7F97-D793-4621-9F81-CE0171D9274E}" type="presParOf" srcId="{76C8B3D3-7970-479E-978C-EF2D91C2D300}" destId="{AF882185-7F0A-4474-835B-763AE0BFF069}" srcOrd="4" destOrd="0" presId="urn:microsoft.com/office/officeart/2005/8/layout/radial2"/>
    <dgm:cxn modelId="{104672C3-2676-4FB7-AABF-B297CED56624}" type="presParOf" srcId="{AF882185-7F0A-4474-835B-763AE0BFF069}" destId="{87689D0B-E76C-4FCC-86FC-8A93030F293B}" srcOrd="0" destOrd="0" presId="urn:microsoft.com/office/officeart/2005/8/layout/radial2"/>
    <dgm:cxn modelId="{E2DACE1C-B684-47D0-84FE-2AC90447BF68}" type="presParOf" srcId="{AF882185-7F0A-4474-835B-763AE0BFF069}" destId="{471A5448-AB88-4127-9DC6-90630BF695AE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708696">
          <a:off x="1647968" y="2978588"/>
          <a:ext cx="713642" cy="69521"/>
        </a:xfrm>
        <a:custGeom>
          <a:avLst/>
          <a:gdLst/>
          <a:ahLst/>
          <a:cxnLst/>
          <a:rect l="0" t="0" r="0" b="0"/>
          <a:pathLst>
            <a:path>
              <a:moveTo>
                <a:pt x="0" y="34760"/>
              </a:moveTo>
              <a:lnTo>
                <a:pt x="713642" y="347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19891304">
          <a:off x="1647968" y="1887305"/>
          <a:ext cx="713642" cy="69521"/>
        </a:xfrm>
        <a:custGeom>
          <a:avLst/>
          <a:gdLst/>
          <a:ahLst/>
          <a:cxnLst/>
          <a:rect l="0" t="0" r="0" b="0"/>
          <a:pathLst>
            <a:path>
              <a:moveTo>
                <a:pt x="0" y="34760"/>
              </a:moveTo>
              <a:lnTo>
                <a:pt x="713642" y="347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-9421" y="1428440"/>
          <a:ext cx="2016708" cy="207853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251450" y="934385"/>
          <a:ext cx="1107157" cy="1107157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OMDb</a:t>
          </a:r>
          <a:endParaRPr lang="en-US" sz="2200" kern="1200" dirty="0"/>
        </a:p>
      </dsp:txBody>
      <dsp:txXfrm>
        <a:off x="2413589" y="1096524"/>
        <a:ext cx="782879" cy="782879"/>
      </dsp:txXfrm>
    </dsp:sp>
    <dsp:sp modelId="{96D8A5D3-2C6C-43B7-8F5D-A4D7BA0DC8C1}">
      <dsp:nvSpPr>
        <dsp:cNvPr id="0" name=""/>
        <dsp:cNvSpPr/>
      </dsp:nvSpPr>
      <dsp:spPr>
        <a:xfrm>
          <a:off x="3469324" y="934385"/>
          <a:ext cx="1660736" cy="110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Popularity - Only 9,043 data available out of 84,294 titles</a:t>
          </a:r>
        </a:p>
      </dsp:txBody>
      <dsp:txXfrm>
        <a:off x="3469324" y="934385"/>
        <a:ext cx="1660736" cy="1107157"/>
      </dsp:txXfrm>
    </dsp:sp>
    <dsp:sp modelId="{87689D0B-E76C-4FCC-86FC-8A93030F293B}">
      <dsp:nvSpPr>
        <dsp:cNvPr id="0" name=""/>
        <dsp:cNvSpPr/>
      </dsp:nvSpPr>
      <dsp:spPr>
        <a:xfrm>
          <a:off x="2251450" y="2893872"/>
          <a:ext cx="1107157" cy="1107157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Kaggle</a:t>
          </a:r>
        </a:p>
      </dsp:txBody>
      <dsp:txXfrm>
        <a:off x="2413589" y="3056011"/>
        <a:ext cx="782879" cy="782879"/>
      </dsp:txXfrm>
    </dsp:sp>
    <dsp:sp modelId="{471A5448-AB88-4127-9DC6-90630BF695AE}">
      <dsp:nvSpPr>
        <dsp:cNvPr id="0" name=""/>
        <dsp:cNvSpPr/>
      </dsp:nvSpPr>
      <dsp:spPr>
        <a:xfrm>
          <a:off x="3469324" y="2893872"/>
          <a:ext cx="1660736" cy="110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Netflix titles -568 titles with data available for only 44 original titles</a:t>
          </a:r>
        </a:p>
      </dsp:txBody>
      <dsp:txXfrm>
        <a:off x="3469324" y="2893872"/>
        <a:ext cx="1660736" cy="1107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F2EEE-F0DB-4DED-9E46-FCBE2EA09DE4}">
      <dsp:nvSpPr>
        <dsp:cNvPr id="0" name=""/>
        <dsp:cNvSpPr/>
      </dsp:nvSpPr>
      <dsp:spPr>
        <a:xfrm rot="1733478">
          <a:off x="1638651" y="2657026"/>
          <a:ext cx="712950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712950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59A5E-2153-40FB-9FF5-B1F5A1D09FC3}">
      <dsp:nvSpPr>
        <dsp:cNvPr id="0" name=""/>
        <dsp:cNvSpPr/>
      </dsp:nvSpPr>
      <dsp:spPr>
        <a:xfrm rot="19866522">
          <a:off x="1638651" y="1552667"/>
          <a:ext cx="712950" cy="66884"/>
        </a:xfrm>
        <a:custGeom>
          <a:avLst/>
          <a:gdLst/>
          <a:ahLst/>
          <a:cxnLst/>
          <a:rect l="0" t="0" r="0" b="0"/>
          <a:pathLst>
            <a:path>
              <a:moveTo>
                <a:pt x="0" y="33442"/>
              </a:moveTo>
              <a:lnTo>
                <a:pt x="712950" y="334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E15F75-21AD-4157-81C4-1AD46BD1ED40}">
      <dsp:nvSpPr>
        <dsp:cNvPr id="0" name=""/>
        <dsp:cNvSpPr/>
      </dsp:nvSpPr>
      <dsp:spPr>
        <a:xfrm>
          <a:off x="118616" y="1104561"/>
          <a:ext cx="2005962" cy="206745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7F1BE-678D-4AC6-810A-F209FC1142D9}">
      <dsp:nvSpPr>
        <dsp:cNvPr id="0" name=""/>
        <dsp:cNvSpPr/>
      </dsp:nvSpPr>
      <dsp:spPr>
        <a:xfrm>
          <a:off x="2233782" y="538580"/>
          <a:ext cx="1180324" cy="1180324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TMDb</a:t>
          </a:r>
          <a:endParaRPr lang="en-US" sz="2500" kern="1200" dirty="0"/>
        </a:p>
      </dsp:txBody>
      <dsp:txXfrm>
        <a:off x="2406636" y="711434"/>
        <a:ext cx="834616" cy="834616"/>
      </dsp:txXfrm>
    </dsp:sp>
    <dsp:sp modelId="{96D8A5D3-2C6C-43B7-8F5D-A4D7BA0DC8C1}">
      <dsp:nvSpPr>
        <dsp:cNvPr id="0" name=""/>
        <dsp:cNvSpPr/>
      </dsp:nvSpPr>
      <dsp:spPr>
        <a:xfrm>
          <a:off x="3532139" y="538580"/>
          <a:ext cx="1770487" cy="1180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Budget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Revenue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Genres</a:t>
          </a:r>
        </a:p>
      </dsp:txBody>
      <dsp:txXfrm>
        <a:off x="3532139" y="538580"/>
        <a:ext cx="1770487" cy="1180324"/>
      </dsp:txXfrm>
    </dsp:sp>
    <dsp:sp modelId="{87689D0B-E76C-4FCC-86FC-8A93030F293B}">
      <dsp:nvSpPr>
        <dsp:cNvPr id="0" name=""/>
        <dsp:cNvSpPr/>
      </dsp:nvSpPr>
      <dsp:spPr>
        <a:xfrm>
          <a:off x="2233782" y="2557674"/>
          <a:ext cx="1180324" cy="1180324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IMDb</a:t>
          </a:r>
        </a:p>
      </dsp:txBody>
      <dsp:txXfrm>
        <a:off x="2406636" y="2730528"/>
        <a:ext cx="834616" cy="834616"/>
      </dsp:txXfrm>
    </dsp:sp>
    <dsp:sp modelId="{471A5448-AB88-4127-9DC6-90630BF695AE}">
      <dsp:nvSpPr>
        <dsp:cNvPr id="0" name=""/>
        <dsp:cNvSpPr/>
      </dsp:nvSpPr>
      <dsp:spPr>
        <a:xfrm>
          <a:off x="3532139" y="2557674"/>
          <a:ext cx="1770487" cy="1180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Movie Titles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IMDb Ratings</a:t>
          </a:r>
        </a:p>
      </dsp:txBody>
      <dsp:txXfrm>
        <a:off x="3532139" y="2557674"/>
        <a:ext cx="1770487" cy="1180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0259-2CB8-4956-BA3A-1321D1598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A57CA-7918-4C6D-9966-FA0885B85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DA78F-1835-4407-B2A1-F7E4E606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CE377-A6F6-43EB-8E9F-C19FE5AA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BC670-0256-4CB7-B708-9B782E6C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8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9B8B-73D4-41AC-8D15-0F5CFE63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185BD-7690-457A-A909-2C9F4A17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69D5-A5B5-4559-8A7A-D4B588E3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EBA6B-8891-4218-A496-77D39E75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4E58D-7EC3-4617-86C5-8664384B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6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523EF-C9C5-4E86-8CB4-E3F56855B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9CC22-96B8-48FC-839E-D82ECFD8C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94706-1C61-40DC-A87B-5A4E381A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DF9E-1213-4F41-BEC7-6808C41D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4A98-337F-485A-B3E8-D72B3A94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6B1C-1A08-44F6-850B-BCB24CE8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A715-6733-45F8-B1D6-6598417F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C84B-35D0-448A-9421-79325BBA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1F89-55F4-4EED-86F5-ACA60C56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3F0-CFE3-4A4E-BAD5-B326BE13F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5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5902-2BAA-40CA-81FF-98644B4D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DAEC5-27E5-440C-8ED1-69842342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95A1E-99E5-43F7-8871-D345A2DA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A3B87-E77F-4764-A0B4-C98CB7530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AA91-1848-4D81-AB79-189C0A0D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2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82F2-6335-4AE6-84AD-8D4FF73D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8DCC-742C-494A-B1CE-CA08A3786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EB1E-BCB7-41BC-ADE2-B8F462E84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5C7C9-58B7-4FCA-A574-E6577E41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4A14F-55DF-4E98-944C-35BB11B45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35239-7610-48FD-9A86-EE24B780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86F14-5436-4C57-9205-01D93DD4D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466D7-5AD6-493D-A8D8-F28903495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0D629-1922-47D6-8A11-F90DDC8CB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AB322-D29E-4455-922B-BDA433872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FA2F2-A22D-4D5B-B90B-B2E353FE0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A4D47-4966-4C37-B377-2B2DE7C8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8DAFF-4A80-4FC3-AEF6-038DA320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C8492-CDF2-49C8-8041-D40547D5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F65E-94E7-4C50-A09D-560F4C41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5CE-E070-4794-AA64-E851D5C4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7DD59-1B9A-4BDE-83CE-BCB1A15EB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0B459-63CF-4A1A-A869-0F9E40CD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9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5DD9-A859-445E-9B70-F293851B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B5893-E567-4D64-8977-4DABDCF8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BC157-4993-4CB6-A80C-9D56AD6E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2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854A-6298-4A77-861A-A136D34A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073E-ABA9-499D-9991-52F570DA7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1E3F8-D17D-4E43-81CA-0CF72792D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36B2D-D775-40FC-AD0D-4D435D18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1375D-2E8A-4290-B65C-8B00CF41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DF22E-1BBE-48AE-A06D-6DD796DC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9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2353-3ADE-4E17-93BC-6D54880C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0D90F-A7A0-4F45-BD50-9F3D968F1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59B48-465D-44E0-9BDC-ED0288738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0B699-92FE-4BD0-904F-FB5BCD0F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EE3C9-3B24-49F4-B994-FEB6855E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17B3-5CA9-49B3-A3C7-33E50401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D34AC-6B40-4346-A9A6-A66E1A56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1CD22-6DE7-4985-BF1B-1E88C3F07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D3C22-E61B-420D-9F6B-724942CF5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0BC04-A6A4-42A0-B499-27E2FCAB204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E3D9-E609-4E9F-9F4A-32952D9C3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B1AB0-0164-48D9-926B-F264DDEDC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5259A-4F40-4455-81AD-E2594357B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3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purple curtain in various tones">
            <a:extLst>
              <a:ext uri="{FF2B5EF4-FFF2-40B4-BE49-F238E27FC236}">
                <a16:creationId xmlns:a16="http://schemas.microsoft.com/office/drawing/2014/main" id="{2BE44507-8EF2-408C-A079-6D9A7F6F0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3" b="2347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EE390-C7B1-4570-9392-091130A03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3067964"/>
            <a:ext cx="3852041" cy="1834056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  <a:cs typeface="Mongolian Baiti" panose="03000500000000000000" pitchFamily="66" charset="0"/>
              </a:rPr>
              <a:t>Does a higher  budget determine </a:t>
            </a:r>
            <a:r>
              <a:rPr lang="en-US" sz="4000" dirty="0">
                <a:latin typeface="Book Antiqua" panose="02040602050305030304" pitchFamily="18" charset="0"/>
                <a:cs typeface="Mongolian Baiti" panose="03000500000000000000" pitchFamily="66" charset="0"/>
              </a:rPr>
              <a:t>how 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  <a:cs typeface="Mongolian Baiti" panose="03000500000000000000" pitchFamily="66" charset="0"/>
              </a:rPr>
              <a:t>lucrative a </a:t>
            </a:r>
            <a:r>
              <a:rPr lang="en-US" sz="4000" dirty="0">
                <a:solidFill>
                  <a:srgbClr val="996600"/>
                </a:solidFill>
                <a:latin typeface="Broadway" panose="04040905080B02020502" pitchFamily="82" charset="0"/>
              </a:rPr>
              <a:t>movie profit</a:t>
            </a:r>
            <a:r>
              <a:rPr lang="en-US" sz="4000" dirty="0">
                <a:solidFill>
                  <a:schemeClr val="tx1"/>
                </a:solidFill>
                <a:latin typeface="Book Antiqua" panose="02040602050305030304" pitchFamily="18" charset="0"/>
              </a:rPr>
              <a:t>?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20B4C-1230-41FA-A538-0272F6457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09" y="5307613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Team #3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76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636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5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–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Joshua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1B8042-980E-424D-9799-F4BC9DFBDF3A}"/>
              </a:ext>
            </a:extLst>
          </p:cNvPr>
          <p:cNvSpPr/>
          <p:nvPr/>
        </p:nvSpPr>
        <p:spPr>
          <a:xfrm rot="20674676">
            <a:off x="5645594" y="1606718"/>
            <a:ext cx="5169774" cy="1635697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Which Genre yields the most profit?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A23B5-8220-4EEA-9A82-085A548B5F09}"/>
              </a:ext>
            </a:extLst>
          </p:cNvPr>
          <p:cNvSpPr/>
          <p:nvPr/>
        </p:nvSpPr>
        <p:spPr>
          <a:xfrm rot="20729725">
            <a:off x="146823" y="635785"/>
            <a:ext cx="4924516" cy="2481303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Does a higher budget yield a more lucrative profit?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6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434D67-8942-41C4-82F2-E84CC21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DD7C1B7-073E-4EE8-9BB1-55F2F217C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57" y="252398"/>
            <a:ext cx="8894486" cy="6353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C68641-711E-44B6-82AC-352A55D524B0}"/>
              </a:ext>
            </a:extLst>
          </p:cNvPr>
          <p:cNvSpPr txBox="1"/>
          <p:nvPr/>
        </p:nvSpPr>
        <p:spPr>
          <a:xfrm>
            <a:off x="195943" y="252398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R-squared 0.04</a:t>
            </a:r>
          </a:p>
        </p:txBody>
      </p:sp>
    </p:spTree>
    <p:extLst>
      <p:ext uri="{BB962C8B-B14F-4D97-AF65-F5344CB8AC3E}">
        <p14:creationId xmlns:p14="http://schemas.microsoft.com/office/powerpoint/2010/main" val="33189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DFE8E-EDF6-4439-A1AB-7E7BB4A0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ED1E967-EE94-44E8-AF83-DDE49524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2" y="0"/>
            <a:ext cx="9704935" cy="685800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977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785279" y="4050564"/>
            <a:ext cx="556925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Take </a:t>
            </a:r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6 - Lindsey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F5864-D99D-4980-8AD0-BE719A1E35B8}"/>
              </a:ext>
            </a:extLst>
          </p:cNvPr>
          <p:cNvSpPr/>
          <p:nvPr/>
        </p:nvSpPr>
        <p:spPr>
          <a:xfrm rot="21112209">
            <a:off x="1264984" y="1197723"/>
            <a:ext cx="5642537" cy="1988617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Correlation in top 3 genres?</a:t>
            </a:r>
          </a:p>
        </p:txBody>
      </p:sp>
    </p:spTree>
    <p:extLst>
      <p:ext uri="{BB962C8B-B14F-4D97-AF65-F5344CB8AC3E}">
        <p14:creationId xmlns:p14="http://schemas.microsoft.com/office/powerpoint/2010/main" val="212140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CBBF5F-1348-4C41-9FBC-DEA2E643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9103497-8E78-4ADC-B362-EB907CDE8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84" y="3122501"/>
            <a:ext cx="5229700" cy="3735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46EA6-37C2-485C-9212-23A85BE4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7601" cy="363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2FAA4-F5D9-4C1E-8D92-3DDC0CCFF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867" y="0"/>
            <a:ext cx="5086133" cy="36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313497" y="3896627"/>
            <a:ext cx="656237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 7 - </a:t>
            </a:r>
            <a:r>
              <a:rPr lang="en-US" sz="6000" b="1" dirty="0" err="1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Arpi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D56703-A72C-404B-A143-E58B6E25F647}"/>
              </a:ext>
            </a:extLst>
          </p:cNvPr>
          <p:cNvSpPr/>
          <p:nvPr/>
        </p:nvSpPr>
        <p:spPr>
          <a:xfrm rot="20654675">
            <a:off x="895789" y="749351"/>
            <a:ext cx="5169774" cy="2199363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softEdge rad="3175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Is there a difference </a:t>
            </a:r>
          </a:p>
          <a:p>
            <a:pPr algn="ctr"/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between the US and Internationally?</a:t>
            </a:r>
          </a:p>
        </p:txBody>
      </p:sp>
    </p:spTree>
    <p:extLst>
      <p:ext uri="{BB962C8B-B14F-4D97-AF65-F5344CB8AC3E}">
        <p14:creationId xmlns:p14="http://schemas.microsoft.com/office/powerpoint/2010/main" val="13091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ured background">
            <a:extLst>
              <a:ext uri="{FF2B5EF4-FFF2-40B4-BE49-F238E27FC236}">
                <a16:creationId xmlns:a16="http://schemas.microsoft.com/office/drawing/2014/main" id="{64AC4EDD-C7A8-4867-8574-A1D93FD1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31EEBC2-0618-4F45-8B99-326F9914F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84"/>
            <a:ext cx="6166624" cy="44047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B20CC3-DFC5-4D04-8398-87083888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272" y="1973145"/>
            <a:ext cx="6800079" cy="48631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71BE97-EF91-41D6-9E9A-D0B031D17C8C}"/>
              </a:ext>
            </a:extLst>
          </p:cNvPr>
          <p:cNvSpPr txBox="1"/>
          <p:nvPr/>
        </p:nvSpPr>
        <p:spPr>
          <a:xfrm>
            <a:off x="413656" y="459377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R-squared 0.08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2BED9-DF70-4D7A-B47F-302FDE544E85}"/>
              </a:ext>
            </a:extLst>
          </p:cNvPr>
          <p:cNvSpPr txBox="1"/>
          <p:nvPr/>
        </p:nvSpPr>
        <p:spPr>
          <a:xfrm>
            <a:off x="9492343" y="1567543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R-squared 0.08</a:t>
            </a:r>
          </a:p>
        </p:txBody>
      </p:sp>
    </p:spTree>
    <p:extLst>
      <p:ext uri="{BB962C8B-B14F-4D97-AF65-F5344CB8AC3E}">
        <p14:creationId xmlns:p14="http://schemas.microsoft.com/office/powerpoint/2010/main" val="19646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rk floating bulbs with one lit up brightly">
            <a:extLst>
              <a:ext uri="{FF2B5EF4-FFF2-40B4-BE49-F238E27FC236}">
                <a16:creationId xmlns:a16="http://schemas.microsoft.com/office/drawing/2014/main" id="{1F70ED7B-C6CA-4A41-9F61-55E12DE3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09" y="0"/>
            <a:ext cx="124217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DB650B-DF3E-4D6B-81DA-DC88FEE71EF1}"/>
              </a:ext>
            </a:extLst>
          </p:cNvPr>
          <p:cNvSpPr/>
          <p:nvPr/>
        </p:nvSpPr>
        <p:spPr>
          <a:xfrm>
            <a:off x="341027" y="237387"/>
            <a:ext cx="41152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</a:rPr>
              <a:t>In 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8D47AB-14BE-4445-B3AB-DED14D3CF707}"/>
              </a:ext>
            </a:extLst>
          </p:cNvPr>
          <p:cNvSpPr/>
          <p:nvPr/>
        </p:nvSpPr>
        <p:spPr>
          <a:xfrm>
            <a:off x="3852916" y="3738331"/>
            <a:ext cx="6768192" cy="2882282"/>
          </a:xfrm>
          <a:prstGeom prst="rect">
            <a:avLst/>
          </a:prstGeom>
          <a:effectLst>
            <a:softEdge rad="635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</a:rPr>
              <a:t>A larger budget does not automatically make a more lucrative movie.</a:t>
            </a:r>
          </a:p>
        </p:txBody>
      </p:sp>
    </p:spTree>
    <p:extLst>
      <p:ext uri="{BB962C8B-B14F-4D97-AF65-F5344CB8AC3E}">
        <p14:creationId xmlns:p14="http://schemas.microsoft.com/office/powerpoint/2010/main" val="281691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ats with people at the movies">
            <a:extLst>
              <a:ext uri="{FF2B5EF4-FFF2-40B4-BE49-F238E27FC236}">
                <a16:creationId xmlns:a16="http://schemas.microsoft.com/office/drawing/2014/main" id="{F63EF304-BE61-4392-9E5F-D2764F64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98" y="3587262"/>
            <a:ext cx="8890781" cy="327073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11562-BEE9-4C96-B538-50CD91973564}"/>
              </a:ext>
            </a:extLst>
          </p:cNvPr>
          <p:cNvSpPr txBox="1"/>
          <p:nvPr/>
        </p:nvSpPr>
        <p:spPr>
          <a:xfrm>
            <a:off x="1369254" y="0"/>
            <a:ext cx="90361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Starring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  Amandeep Brar 		 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Arpine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Bankikyan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Cassie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Folkers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 		Lindsey Giron 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Ricardo Negrete		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Sriven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ffectLst/>
                <a:latin typeface="High Tower Text" panose="02040502050506030303" pitchFamily="18" charset="0"/>
                <a:ea typeface="Calibri" panose="020F0502020204030204" pitchFamily="34" charset="0"/>
                <a:cs typeface="Mongolian Baiti" panose="03000500000000000000" pitchFamily="66" charset="0"/>
              </a:rPr>
              <a:t>Ankam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</a:endParaRPr>
          </a:p>
          <a:p>
            <a:pPr algn="ctr"/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Featuring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TMDb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 (The Movie Database)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IMDb</a:t>
            </a:r>
          </a:p>
          <a:p>
            <a:pPr algn="ctr"/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OMDb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High Tower Text" panose="02040502050506030303" pitchFamily="18" charset="0"/>
              <a:cs typeface="Mongolian Baiti" panose="03000500000000000000" pitchFamily="66" charset="0"/>
            </a:endParaRP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High Tower Text" panose="02040502050506030303" pitchFamily="18" charset="0"/>
                <a:cs typeface="Mongolian Baiti" panose="03000500000000000000" pitchFamily="66" charset="0"/>
              </a:rPr>
              <a:t>Netflix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ers in protective gear using machinery in a lab">
            <a:extLst>
              <a:ext uri="{FF2B5EF4-FFF2-40B4-BE49-F238E27FC236}">
                <a16:creationId xmlns:a16="http://schemas.microsoft.com/office/drawing/2014/main" id="{009C57BC-6605-4BFB-A9C1-F89E03630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  <a:effectLst>
            <a:softEdge rad="31750"/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F507419-C161-4F05-BF51-181CD8BC0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369270"/>
              </p:ext>
            </p:extLst>
          </p:nvPr>
        </p:nvGraphicFramePr>
        <p:xfrm>
          <a:off x="6790006" y="961291"/>
          <a:ext cx="5120640" cy="4935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4D08D739-85F4-43FD-896E-4BED8A93C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244206"/>
              </p:ext>
            </p:extLst>
          </p:nvPr>
        </p:nvGraphicFramePr>
        <p:xfrm>
          <a:off x="107853" y="1290708"/>
          <a:ext cx="5294142" cy="4276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0A86E020-1937-49EA-B4C3-C3C3CC97DC85}"/>
              </a:ext>
            </a:extLst>
          </p:cNvPr>
          <p:cNvSpPr/>
          <p:nvPr/>
        </p:nvSpPr>
        <p:spPr>
          <a:xfrm>
            <a:off x="5017374" y="292129"/>
            <a:ext cx="2607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75510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58273">
            <a:off x="5829958" y="4041304"/>
            <a:ext cx="553972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2 - Cass</a:t>
            </a:r>
          </a:p>
        </p:txBody>
      </p:sp>
    </p:spTree>
    <p:extLst>
      <p:ext uri="{BB962C8B-B14F-4D97-AF65-F5344CB8AC3E}">
        <p14:creationId xmlns:p14="http://schemas.microsoft.com/office/powerpoint/2010/main" val="561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00AE7-2463-40C0-88AE-938943EE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647825"/>
            <a:ext cx="105441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1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59A42-D9A0-459F-A845-42E664FA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695325"/>
            <a:ext cx="1054417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5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m reel and slate">
            <a:extLst>
              <a:ext uri="{FF2B5EF4-FFF2-40B4-BE49-F238E27FC236}">
                <a16:creationId xmlns:a16="http://schemas.microsoft.com/office/drawing/2014/main" id="{4CBE3601-DE47-40BD-B8DB-81E96D16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626CC-B745-410A-BD86-6D79585230AC}"/>
              </a:ext>
            </a:extLst>
          </p:cNvPr>
          <p:cNvSpPr/>
          <p:nvPr/>
        </p:nvSpPr>
        <p:spPr>
          <a:xfrm rot="20809179">
            <a:off x="5548756" y="3845863"/>
            <a:ext cx="616283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/>
                <a:solidFill>
                  <a:schemeClr val="accent4"/>
                </a:solidFill>
                <a:latin typeface="High Tower Text" panose="02040502050506030303" pitchFamily="18" charset="0"/>
              </a:rPr>
              <a:t>Act</a:t>
            </a:r>
            <a:r>
              <a:rPr lang="en-US" sz="6000" b="1" cap="none" spc="0" dirty="0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 3 – </a:t>
            </a:r>
            <a:r>
              <a:rPr lang="en-US" sz="6000" b="1" cap="none" spc="0" dirty="0" err="1">
                <a:ln/>
                <a:solidFill>
                  <a:schemeClr val="accent4"/>
                </a:solidFill>
                <a:effectLst/>
                <a:latin typeface="High Tower Text" panose="02040502050506030303" pitchFamily="18" charset="0"/>
              </a:rPr>
              <a:t>Sriven</a:t>
            </a:r>
            <a:endParaRPr lang="en-US" sz="6000" b="1" cap="none" spc="0" dirty="0">
              <a:ln/>
              <a:solidFill>
                <a:schemeClr val="accent4"/>
              </a:solidFill>
              <a:effectLst/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7EAD52-C2EE-4670-9120-30CF11BD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76250"/>
            <a:ext cx="112966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3F859-28AB-4910-9A2E-A7B97216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823912"/>
            <a:ext cx="115157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FEA70D-70C0-4EF9-A092-43A4C2AA9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DA4EA8-6CD8-4C87-BE35-30558D136141}"/>
              </a:ext>
            </a:extLst>
          </p:cNvPr>
          <p:cNvSpPr/>
          <p:nvPr/>
        </p:nvSpPr>
        <p:spPr>
          <a:xfrm>
            <a:off x="230306" y="212194"/>
            <a:ext cx="60660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Identifying Outliers</a:t>
            </a:r>
            <a:endParaRPr lang="en-US" sz="5400" b="0" cap="none" spc="0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igh Tower Text" panose="0204050205050603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119E0-69C3-4A85-B97C-AB1FE2C3E7B9}"/>
              </a:ext>
            </a:extLst>
          </p:cNvPr>
          <p:cNvSpPr/>
          <p:nvPr/>
        </p:nvSpPr>
        <p:spPr>
          <a:xfrm>
            <a:off x="5919129" y="5722475"/>
            <a:ext cx="62728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R</a:t>
            </a:r>
            <a:r>
              <a:rPr lang="en-US" sz="4000" b="0" cap="none" spc="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igh Tower Text" panose="02040502050506030303" pitchFamily="18" charset="0"/>
              </a:rPr>
              <a:t>emove outliers for analysis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168433FE-28F1-420A-96F8-7910B1DF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72" y="1600428"/>
            <a:ext cx="5485714" cy="3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160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Book Antiqua</vt:lpstr>
      <vt:lpstr>Broadway</vt:lpstr>
      <vt:lpstr>Calibri</vt:lpstr>
      <vt:lpstr>Calibri Light</vt:lpstr>
      <vt:lpstr>High Tower Text</vt:lpstr>
      <vt:lpstr>Office Theme</vt:lpstr>
      <vt:lpstr>Does a higher  budget determine how lucrative a movie profit?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a larger budget produce a more lucrative movie?</dc:title>
  <dc:creator>Lindsey Giron</dc:creator>
  <cp:lastModifiedBy>Lindsey Giron</cp:lastModifiedBy>
  <cp:revision>63</cp:revision>
  <dcterms:created xsi:type="dcterms:W3CDTF">2020-10-26T20:06:03Z</dcterms:created>
  <dcterms:modified xsi:type="dcterms:W3CDTF">2020-10-28T19:57:43Z</dcterms:modified>
</cp:coreProperties>
</file>